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76" r:id="rId5"/>
    <p:sldId id="273" r:id="rId6"/>
    <p:sldId id="269" r:id="rId7"/>
    <p:sldId id="268" r:id="rId8"/>
    <p:sldId id="272" r:id="rId9"/>
    <p:sldId id="264" r:id="rId10"/>
    <p:sldId id="279" r:id="rId11"/>
    <p:sldId id="281" r:id="rId12"/>
    <p:sldId id="283" r:id="rId13"/>
    <p:sldId id="282" r:id="rId14"/>
    <p:sldId id="286" r:id="rId15"/>
    <p:sldId id="271" r:id="rId16"/>
    <p:sldId id="28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91D1"/>
    <a:srgbClr val="375ECD"/>
    <a:srgbClr val="5B9BD5"/>
    <a:srgbClr val="4D60ED"/>
    <a:srgbClr val="0EA5C6"/>
    <a:srgbClr val="A0EDF7"/>
    <a:srgbClr val="0060CA"/>
    <a:srgbClr val="74DBEF"/>
    <a:srgbClr val="074684"/>
    <a:srgbClr val="F2EF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976272-D254-4605-9C0E-645E4E1C0869}" v="170" dt="2022-06-19T10:56:50.705"/>
    <p1510:client id="{63BD7A76-EE4F-4977-9C23-C8F823C30344}" v="568" dt="2022-06-19T11:11:50.121"/>
    <p1510:client id="{69D01A62-B810-4C36-B2AD-95C3467919A8}" v="959" dt="2022-06-19T14:24:28.615"/>
    <p1510:client id="{B8AB3E3E-91E3-41E3-B3F7-6EF4C01FDAA7}" vWet="2" dt="2022-06-19T11:15:48.919"/>
    <p1510:client id="{F964C61C-1BF8-4C88-9681-AFFFD7B65C50}" v="3338" dt="2022-06-19T14:46:28.0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94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462E2C6-E469-E721-C235-F8C108137D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B2BF4F-0299-3755-C441-0F33F78021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B3211-4EF9-4F8F-85EA-495192D72490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0DB2971-4F39-A20A-291B-BD372E2CD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5268C7-028F-7FBD-9612-65889A0C0A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F953B-F221-4DD2-8D4E-E81A27467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45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669AE-491D-48D8-9988-78F823D97DD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3CBF0-A387-40F3-A15E-6EF6361E4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311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CBF0-A387-40F3-A15E-6EF6361E49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83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3CBF0-A387-40F3-A15E-6EF6361E49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22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B6CE6-B094-4950-887E-B97433E70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6963"/>
            <a:ext cx="9144000" cy="9999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EE90B1-9BD8-4AE3-B893-774B22ED2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A91E-D6ED-4A27-B77E-B1A922515FD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82CB73-2D3B-4B74-BAE1-137472D56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977FEF-E964-4767-8862-636F00EA1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0A6E-6DF3-40B0-9B73-D477C8147D1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FC467B-5441-6FDB-3C28-A9E08F5C5E2A}"/>
              </a:ext>
            </a:extLst>
          </p:cNvPr>
          <p:cNvSpPr/>
          <p:nvPr userDrawn="1"/>
        </p:nvSpPr>
        <p:spPr>
          <a:xfrm>
            <a:off x="-41565" y="0"/>
            <a:ext cx="595494" cy="323398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956D4B-4D94-0AD4-9FB4-B1A3AA4E77E8}"/>
              </a:ext>
            </a:extLst>
          </p:cNvPr>
          <p:cNvSpPr/>
          <p:nvPr userDrawn="1"/>
        </p:nvSpPr>
        <p:spPr>
          <a:xfrm>
            <a:off x="-41565" y="3233983"/>
            <a:ext cx="595494" cy="3624017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4A6DA3-ECC2-4863-883B-B62C143A7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064" y="3945426"/>
            <a:ext cx="10981872" cy="2281154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65830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1BDB4-E7F8-4D45-8C74-5DE2241F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5CEFF6-5526-450A-90DB-9B50E40C4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901FE-EEB9-4703-8DC4-FE7C4F7E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A91E-D6ED-4A27-B77E-B1A922515FD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4D807-A58F-4A3B-BD4E-52926BC7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8F15C9-E08D-49E6-83E3-CEA6D93E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0A6E-6DF3-40B0-9B73-D477C8147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70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EEAF0F-5E1F-43E1-A562-F3A3585FC1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58A948-7EC7-4233-9C9B-460AEB1BC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36249-E4CB-4B5C-8156-77E581D9C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A91E-D6ED-4A27-B77E-B1A922515FD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D8AD4B-9505-4580-99CA-A69D0CB7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FBCF89-7FEA-4B64-A1A8-F78D1F902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0A6E-6DF3-40B0-9B73-D477C8147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11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1FC49F-2518-4462-BFAE-A9651B04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41D280-A535-4D01-94A8-EE6A4DE0F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82F33A-C5C9-4262-8665-B888FB36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A91E-D6ED-4A27-B77E-B1A922515FD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40B2F7-0D03-4F05-B86A-89148ECE9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029DDC-AA5F-4B6E-81DF-88F9BC327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0A6E-6DF3-40B0-9B73-D477C8147D1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8AB6C0-5AD7-BA35-D8FD-2416DA9C8A2E}"/>
              </a:ext>
            </a:extLst>
          </p:cNvPr>
          <p:cNvSpPr/>
          <p:nvPr userDrawn="1"/>
        </p:nvSpPr>
        <p:spPr>
          <a:xfrm>
            <a:off x="554182" y="914400"/>
            <a:ext cx="10818482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292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1F88B-31E1-4E82-B2A6-624E38C15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217535-79E2-4ECD-9660-379C88AD3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1D83C6-D7BF-4787-BDF6-513BFFDD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A91E-D6ED-4A27-B77E-B1A922515FD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5F547-C52D-4E33-9302-D5845622E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A4C3A2-4F9B-4013-855E-846832740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0A6E-6DF3-40B0-9B73-D477C8147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85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78211-5ED0-4D81-990C-C5FF3483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C5CD3-1C28-4678-A4E8-9D0D858E9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318874-9679-4829-B24D-80CEDC2C8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3610D0-DFE8-45C6-A29F-59C1C156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A91E-D6ED-4A27-B77E-B1A922515FD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77F4A7-E754-4921-B3A2-7E58A00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2E8A7F-D65A-44F5-B688-FE8187046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0A6E-6DF3-40B0-9B73-D477C8147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97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BB76B-38B4-4276-8CB8-26960695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FB30FD-8116-415A-A197-F117199B3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71D6A8-F427-4B11-8E30-C7B0DAB6B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C3A883-496B-47D8-B0F1-766BA92EE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D68C87-0455-4C7C-BDC2-845CA7B896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B820FE-A5DE-4503-9C4D-D23A4B77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A91E-D6ED-4A27-B77E-B1A922515FD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2DD46E-D085-42B7-A431-F7D9E333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EA7339-68E0-437D-997B-433BB40F2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0A6E-6DF3-40B0-9B73-D477C8147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848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4474D-5849-4538-A1C3-3655C20F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07648D-E186-4639-B524-1D649E67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A91E-D6ED-4A27-B77E-B1A922515FD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5CCD30-8FBB-454F-9E85-751612B52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FCBDE2-C052-4B3C-89B2-6BAC76962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0A6E-6DF3-40B0-9B73-D477C8147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32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9ABBC7-5289-45C9-99B5-093BE489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A91E-D6ED-4A27-B77E-B1A922515FD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073173B-06F1-428C-AF67-7AE5CE6C7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B51E98-8E1E-467E-9CD9-E4D95CBC1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0A6E-6DF3-40B0-9B73-D477C8147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16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CD35C8-A4CA-4B94-96B5-240C6C2D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D54E4A-C25E-42B8-8AB4-8415508A0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75322A-109A-4885-99CF-F8CC866B1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B7EAD7-F403-406F-A0FF-79B867DC6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A91E-D6ED-4A27-B77E-B1A922515FD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BEAB31-1E10-46A0-B72C-788E08934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2E2039-B836-417C-8DAE-03FD0615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0A6E-6DF3-40B0-9B73-D477C8147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968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6D1F3-F6B9-4394-A7F3-EF108E33D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CC59AF-9EF4-4EF9-8A8E-FE516B9E5B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201A4D-0950-40E2-ACE6-A6883517D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7244D5-527B-4818-A61B-C868F3DD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A91E-D6ED-4A27-B77E-B1A922515FD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329CEB-221A-4AC4-907C-867FEA5C1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0DF559-31A1-4208-A47E-513B02916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80A6E-6DF3-40B0-9B73-D477C8147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75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911524-0E58-4518-9EF0-E34841C5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82" y="365125"/>
            <a:ext cx="11083636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CFD517-14BD-4588-A429-F70F40CCD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82" y="1260764"/>
            <a:ext cx="11083636" cy="4916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1BFC5-2390-45E7-B834-3167375D6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FA91E-D6ED-4A27-B77E-B1A922515FD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CACC2-9393-4700-AFF0-44F91CE60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72D975-C3B8-4627-A8BA-5BD5D1B17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80A6E-6DF3-40B0-9B73-D477C8147D1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7D72DB-32DC-DADF-2D41-0E99948A00AC}"/>
              </a:ext>
            </a:extLst>
          </p:cNvPr>
          <p:cNvSpPr/>
          <p:nvPr userDrawn="1"/>
        </p:nvSpPr>
        <p:spPr>
          <a:xfrm>
            <a:off x="-11212" y="0"/>
            <a:ext cx="135903" cy="3976255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378852-560C-2747-B40E-2184FD9B5AC3}"/>
              </a:ext>
            </a:extLst>
          </p:cNvPr>
          <p:cNvSpPr/>
          <p:nvPr userDrawn="1"/>
        </p:nvSpPr>
        <p:spPr>
          <a:xfrm>
            <a:off x="-11212" y="3976255"/>
            <a:ext cx="135903" cy="288174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321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1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Ø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1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1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6D2EFC-9755-722A-5628-5A181B2C8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dirty="0">
                <a:solidFill>
                  <a:schemeClr val="bg1"/>
                </a:solidFill>
                <a:ea typeface="맑은 고딕"/>
              </a:rPr>
              <a:t>IoT Term Project</a:t>
            </a:r>
            <a:br>
              <a:rPr lang="en-US" altLang="ko-KR" sz="4800" dirty="0">
                <a:solidFill>
                  <a:schemeClr val="bg1"/>
                </a:solidFill>
                <a:ea typeface="맑은 고딕"/>
              </a:rPr>
            </a:br>
            <a:r>
              <a:rPr lang="en-US" altLang="ko-KR" sz="4800" dirty="0">
                <a:solidFill>
                  <a:schemeClr val="bg1"/>
                </a:solidFill>
                <a:ea typeface="맑은 고딕"/>
              </a:rPr>
              <a:t>[</a:t>
            </a:r>
            <a:r>
              <a:rPr lang="en-US" altLang="ko-KR" sz="4800" dirty="0" err="1">
                <a:solidFill>
                  <a:schemeClr val="bg1"/>
                </a:solidFill>
                <a:ea typeface="맑은 고딕"/>
              </a:rPr>
              <a:t>매장</a:t>
            </a:r>
            <a:r>
              <a:rPr lang="en-US" altLang="ko-KR" sz="480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ea typeface="맑은 고딕"/>
              </a:rPr>
              <a:t>관리</a:t>
            </a:r>
            <a:r>
              <a:rPr lang="en-US" altLang="ko-KR" sz="480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ea typeface="맑은 고딕"/>
              </a:rPr>
              <a:t>시스템</a:t>
            </a:r>
            <a:r>
              <a:rPr lang="en-US" altLang="ko-KR" sz="4800" dirty="0">
                <a:solidFill>
                  <a:schemeClr val="bg1"/>
                </a:solidFill>
                <a:ea typeface="맑은 고딕"/>
              </a:rPr>
              <a:t>]</a:t>
            </a:r>
            <a:endParaRPr lang="en-US" altLang="ko-KR" sz="4800" kern="1200" dirty="0">
              <a:solidFill>
                <a:schemeClr val="bg1"/>
              </a:solidFill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DCC02D2B-DD60-7F3E-F227-4E35E29860B1}"/>
              </a:ext>
            </a:extLst>
          </p:cNvPr>
          <p:cNvSpPr txBox="1">
            <a:spLocks/>
          </p:cNvSpPr>
          <p:nvPr/>
        </p:nvSpPr>
        <p:spPr>
          <a:xfrm>
            <a:off x="605064" y="3651624"/>
            <a:ext cx="11210418" cy="2928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200" indent="-4572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altLang="ko-KR" b="1" dirty="0"/>
          </a:p>
          <a:p>
            <a:pPr marL="0" indent="0" algn="r">
              <a:buNone/>
            </a:pPr>
            <a:endParaRPr lang="en-US" altLang="ko-KR" b="1" dirty="0"/>
          </a:p>
          <a:p>
            <a:pPr marL="0" indent="0" algn="r">
              <a:buNone/>
            </a:pPr>
            <a:r>
              <a:rPr lang="en-US" altLang="ko-KR" b="1" dirty="0"/>
              <a:t>1</a:t>
            </a:r>
            <a:r>
              <a:rPr lang="ko-KR" altLang="en-US" b="1" dirty="0"/>
              <a:t>팀 </a:t>
            </a:r>
            <a:r>
              <a:rPr lang="en-US" altLang="ko-KR" b="1" dirty="0"/>
              <a:t>(CEO)</a:t>
            </a:r>
          </a:p>
          <a:p>
            <a:pPr algn="r"/>
            <a:endParaRPr lang="en-US" altLang="ko-KR" dirty="0"/>
          </a:p>
          <a:p>
            <a:pPr marL="0" indent="0" algn="r">
              <a:buNone/>
            </a:pPr>
            <a:r>
              <a:rPr lang="en-US" altLang="ko-KR" dirty="0"/>
              <a:t>2015146033 </a:t>
            </a:r>
            <a:r>
              <a:rPr lang="ko-KR" altLang="en-US" dirty="0" err="1"/>
              <a:t>이찬휘</a:t>
            </a:r>
            <a:endParaRPr lang="en-US" altLang="ko-KR" dirty="0"/>
          </a:p>
          <a:p>
            <a:pPr marL="0" indent="0" algn="r">
              <a:buNone/>
            </a:pPr>
            <a:r>
              <a:rPr lang="en-US" altLang="ko-KR" dirty="0"/>
              <a:t>2019146008 </a:t>
            </a:r>
            <a:r>
              <a:rPr lang="ko-KR" altLang="en-US" dirty="0"/>
              <a:t>김종민</a:t>
            </a:r>
            <a:endParaRPr lang="en-US" altLang="ko-KR" dirty="0"/>
          </a:p>
          <a:p>
            <a:pPr marL="0" indent="0" algn="r">
              <a:buNone/>
            </a:pPr>
            <a:r>
              <a:rPr lang="en-US" altLang="ko-KR" dirty="0"/>
              <a:t>2019146011 </a:t>
            </a:r>
            <a:r>
              <a:rPr lang="ko-KR" altLang="en-US" dirty="0"/>
              <a:t>남수진</a:t>
            </a:r>
          </a:p>
        </p:txBody>
      </p:sp>
    </p:spTree>
    <p:extLst>
      <p:ext uri="{BB962C8B-B14F-4D97-AF65-F5344CB8AC3E}">
        <p14:creationId xmlns:p14="http://schemas.microsoft.com/office/powerpoint/2010/main" val="88228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59DF7-73AA-44D5-194B-00BA8C74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4. Result – Server (2)</a:t>
            </a:r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E3824ED-CBBC-319B-7E65-632E42BF3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State Change</a:t>
            </a:r>
          </a:p>
          <a:p>
            <a:pPr lvl="1"/>
            <a:r>
              <a:rPr lang="en-US" altLang="ko-KR"/>
              <a:t>Store / Door / Security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1EAF258-6146-9713-ACBC-532DFC46DCA9}"/>
              </a:ext>
            </a:extLst>
          </p:cNvPr>
          <p:cNvGrpSpPr/>
          <p:nvPr/>
        </p:nvGrpSpPr>
        <p:grpSpPr>
          <a:xfrm>
            <a:off x="564634" y="2752575"/>
            <a:ext cx="3377141" cy="2106711"/>
            <a:chOff x="534960" y="2324437"/>
            <a:chExt cx="3036900" cy="189446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696A27D-69E9-ECE6-F1D2-7CFBE99093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485" t="4777" r="54603" b="66568"/>
            <a:stretch/>
          </p:blipFill>
          <p:spPr>
            <a:xfrm>
              <a:off x="534960" y="2324438"/>
              <a:ext cx="1517650" cy="189446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1D2C795-8ABC-10C8-67A8-733E6ED8E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610" t="4777" r="32464" b="66568"/>
            <a:stretch/>
          </p:blipFill>
          <p:spPr>
            <a:xfrm>
              <a:off x="2052610" y="2324437"/>
              <a:ext cx="1519250" cy="1894463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C56E1F0-71ED-F219-6304-AE072CFD59EF}"/>
              </a:ext>
            </a:extLst>
          </p:cNvPr>
          <p:cNvGrpSpPr/>
          <p:nvPr/>
        </p:nvGrpSpPr>
        <p:grpSpPr>
          <a:xfrm>
            <a:off x="8249170" y="2752575"/>
            <a:ext cx="3378195" cy="2106711"/>
            <a:chOff x="6013455" y="3727785"/>
            <a:chExt cx="3037848" cy="189446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6233EAA-2D58-31E9-8ABF-12B29128CE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546" t="4958" r="54528" b="66387"/>
            <a:stretch/>
          </p:blipFill>
          <p:spPr>
            <a:xfrm>
              <a:off x="6013455" y="3727785"/>
              <a:ext cx="1519251" cy="189446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6F6F067-5EDD-2D90-AB2E-06D2C8E9D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71" t="4958" r="32518" b="66387"/>
            <a:stretch/>
          </p:blipFill>
          <p:spPr>
            <a:xfrm>
              <a:off x="7533653" y="3727786"/>
              <a:ext cx="1517650" cy="1894463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6929272-9BA2-77CA-C8B0-EBCC63A47DF2}"/>
              </a:ext>
            </a:extLst>
          </p:cNvPr>
          <p:cNvGrpSpPr/>
          <p:nvPr/>
        </p:nvGrpSpPr>
        <p:grpSpPr>
          <a:xfrm>
            <a:off x="4406011" y="2752578"/>
            <a:ext cx="3377851" cy="2106714"/>
            <a:chOff x="4406011" y="2257278"/>
            <a:chExt cx="3377851" cy="21067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978A48-04FA-85E2-C5BD-6F531C2BE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485" t="1629" r="38603" b="69690"/>
            <a:stretch/>
          </p:blipFill>
          <p:spPr>
            <a:xfrm>
              <a:off x="6096181" y="2257278"/>
              <a:ext cx="1687681" cy="2106713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78024B8-9204-C32F-8A5A-21DE5FD8F9D8}"/>
                </a:ext>
              </a:extLst>
            </p:cNvPr>
            <p:cNvGrpSpPr/>
            <p:nvPr/>
          </p:nvGrpSpPr>
          <p:grpSpPr>
            <a:xfrm>
              <a:off x="4406011" y="2257279"/>
              <a:ext cx="1690170" cy="2106713"/>
              <a:chOff x="4406011" y="2257279"/>
              <a:chExt cx="1690170" cy="210671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A755B97-851E-9095-F896-32D5B32951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424" t="1629" r="60664" b="69690"/>
              <a:stretch/>
            </p:blipFill>
            <p:spPr>
              <a:xfrm>
                <a:off x="4408500" y="2257279"/>
                <a:ext cx="1687681" cy="2106713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6499B9C0-698E-EAF1-14D4-487163A6AA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546" t="18729" r="54528" b="73733"/>
              <a:stretch/>
            </p:blipFill>
            <p:spPr>
              <a:xfrm>
                <a:off x="4406011" y="3269673"/>
                <a:ext cx="1689461" cy="554182"/>
              </a:xfrm>
              <a:prstGeom prst="rect">
                <a:avLst/>
              </a:prstGeom>
            </p:spPr>
          </p:pic>
        </p:grp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62A9F6C-CEC1-7B57-BFEB-BEEC00AAC957}"/>
              </a:ext>
            </a:extLst>
          </p:cNvPr>
          <p:cNvSpPr/>
          <p:nvPr/>
        </p:nvSpPr>
        <p:spPr>
          <a:xfrm>
            <a:off x="4395558" y="3817698"/>
            <a:ext cx="1095375" cy="5143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91DF39B-79F2-CFC0-C150-40ECDF8F9532}"/>
              </a:ext>
            </a:extLst>
          </p:cNvPr>
          <p:cNvSpPr/>
          <p:nvPr/>
        </p:nvSpPr>
        <p:spPr>
          <a:xfrm>
            <a:off x="8238717" y="4214163"/>
            <a:ext cx="1687681" cy="5143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42E1601-4D80-3635-E18F-CEACD2CCC8A6}"/>
              </a:ext>
            </a:extLst>
          </p:cNvPr>
          <p:cNvSpPr/>
          <p:nvPr/>
        </p:nvSpPr>
        <p:spPr>
          <a:xfrm>
            <a:off x="8265594" y="3365116"/>
            <a:ext cx="1095375" cy="5143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7B34970-1299-CBC7-628D-6F4A2A7E29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50000"/>
          </a:blip>
          <a:srcRect l="8147" t="5541" r="19041" b="14484"/>
          <a:stretch/>
        </p:blipFill>
        <p:spPr>
          <a:xfrm rot="20924200">
            <a:off x="7916781" y="1976465"/>
            <a:ext cx="811593" cy="10789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2860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59DF7-73AA-44D5-194B-00BA8C74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4. Result – Video</a:t>
            </a:r>
            <a:endParaRPr lang="ko-KR" altLang="en-US"/>
          </a:p>
        </p:txBody>
      </p:sp>
      <p:pic>
        <p:nvPicPr>
          <p:cNvPr id="5" name="Test 03">
            <a:hlinkClick r:id="" action="ppaction://media"/>
            <a:extLst>
              <a:ext uri="{FF2B5EF4-FFF2-40B4-BE49-F238E27FC236}">
                <a16:creationId xmlns:a16="http://schemas.microsoft.com/office/drawing/2014/main" id="{7ABBFA17-B466-006A-EEED-8D901C45CE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5613" y="1260475"/>
            <a:ext cx="8740775" cy="4916488"/>
          </a:xfrm>
        </p:spPr>
      </p:pic>
    </p:spTree>
    <p:extLst>
      <p:ext uri="{BB962C8B-B14F-4D97-AF65-F5344CB8AC3E}">
        <p14:creationId xmlns:p14="http://schemas.microsoft.com/office/powerpoint/2010/main" val="138781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1AFEA-4B91-E230-243B-9765588EA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5. </a:t>
            </a:r>
            <a:r>
              <a:rPr lang="ko-KR" altLang="en-US" err="1"/>
              <a:t>Limitation</a:t>
            </a:r>
            <a:r>
              <a:rPr lang="ko-KR" altLang="en-US"/>
              <a:t> and Future </a:t>
            </a:r>
            <a:r>
              <a:rPr lang="ko-KR" altLang="en-US" err="1"/>
              <a:t>Improvements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B6365C-4363-246E-03F3-BECE66E45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Limitation</a:t>
            </a:r>
          </a:p>
          <a:p>
            <a:pPr lvl="1"/>
            <a:r>
              <a:rPr lang="ko-KR" altLang="en-US"/>
              <a:t>서보</a:t>
            </a:r>
            <a:r>
              <a:rPr lang="ko-KR" altLang="en-US" dirty="0"/>
              <a:t> 모터</a:t>
            </a:r>
            <a:r>
              <a:rPr lang="en-US" altLang="ko-KR" dirty="0"/>
              <a:t>, </a:t>
            </a:r>
            <a:r>
              <a:rPr lang="ko-KR" altLang="en-US" dirty="0" err="1"/>
              <a:t>부저</a:t>
            </a:r>
            <a:r>
              <a:rPr lang="ko-KR" altLang="en-US" dirty="0"/>
              <a:t> 동시 사용 시 충돌로 인해 하나의 보드에서 사용이 불가</a:t>
            </a:r>
            <a:endParaRPr lang="en-US" altLang="ko-KR" dirty="0"/>
          </a:p>
          <a:p>
            <a:pPr lvl="2"/>
            <a:r>
              <a:rPr lang="en-US" altLang="ko-KR" dirty="0"/>
              <a:t>Main board, Sub board </a:t>
            </a:r>
            <a:r>
              <a:rPr lang="ko-KR" altLang="en-US" dirty="0"/>
              <a:t>로 나누어 제어 시그널로 </a:t>
            </a:r>
            <a:r>
              <a:rPr lang="ko-KR" altLang="en-US" dirty="0" err="1"/>
              <a:t>부저</a:t>
            </a:r>
            <a:r>
              <a:rPr lang="ko-KR" altLang="en-US" dirty="0"/>
              <a:t> 동작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Future</a:t>
            </a:r>
            <a:r>
              <a:rPr lang="ko-KR" altLang="en-US" dirty="0"/>
              <a:t> </a:t>
            </a:r>
            <a:r>
              <a:rPr lang="en-US" altLang="ko-KR" dirty="0"/>
              <a:t>Improvements</a:t>
            </a:r>
            <a:endParaRPr lang="en-US" dirty="0"/>
          </a:p>
          <a:p>
            <a:pPr lvl="1"/>
            <a:r>
              <a:rPr lang="ko-KR" altLang="en-US" dirty="0"/>
              <a:t>클라우드를 통해 두 매장 간 정보 공유</a:t>
            </a:r>
            <a:endParaRPr lang="en-US" altLang="ko-KR" dirty="0"/>
          </a:p>
          <a:p>
            <a:pPr lvl="1"/>
            <a:r>
              <a:rPr lang="ko-KR" altLang="en-US" dirty="0"/>
              <a:t>관리하는 매장 수의 확장 가능성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1807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B04D1C-E0CC-7E36-5874-849A98FD55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감사합니다</a:t>
            </a:r>
            <a:endParaRPr lang="en-US" altLang="ko-KR" sz="540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435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80910-0E84-87AE-F376-B98E094DE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4FF44-8177-79A0-0458-224817B55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Problem Definition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Solution Statement</a:t>
            </a:r>
          </a:p>
          <a:p>
            <a:pPr lvl="1"/>
            <a:endParaRPr lang="en-US" altLang="ko-KR"/>
          </a:p>
          <a:p>
            <a:r>
              <a:rPr lang="en-US" altLang="ko-KR"/>
              <a:t>Architecture &amp; Technology</a:t>
            </a:r>
          </a:p>
          <a:p>
            <a:pPr lvl="1"/>
            <a:r>
              <a:rPr lang="en-US" altLang="ko-KR"/>
              <a:t>Store Architecture</a:t>
            </a:r>
          </a:p>
          <a:p>
            <a:pPr lvl="1"/>
            <a:r>
              <a:rPr lang="en-US" altLang="ko-KR"/>
              <a:t>Server Architecture</a:t>
            </a:r>
          </a:p>
          <a:p>
            <a:pPr lvl="1"/>
            <a:r>
              <a:rPr lang="en-US" altLang="ko-KR"/>
              <a:t>Reason of Intelligence Placement</a:t>
            </a:r>
          </a:p>
          <a:p>
            <a:pPr lvl="1"/>
            <a:endParaRPr lang="en-US" altLang="ko-KR"/>
          </a:p>
          <a:p>
            <a:r>
              <a:rPr lang="en-US" altLang="ko-KR"/>
              <a:t>Result</a:t>
            </a:r>
          </a:p>
          <a:p>
            <a:pPr lvl="1"/>
            <a:r>
              <a:rPr lang="en-US" altLang="ko-KR" err="1"/>
              <a:t>NodeRED</a:t>
            </a:r>
            <a:endParaRPr lang="en-US" altLang="ko-KR"/>
          </a:p>
          <a:p>
            <a:pPr lvl="1"/>
            <a:r>
              <a:rPr lang="en-US" altLang="ko-KR"/>
              <a:t>Server</a:t>
            </a:r>
          </a:p>
          <a:p>
            <a:pPr lvl="1"/>
            <a:r>
              <a:rPr lang="en-US" altLang="ko-KR"/>
              <a:t>Video</a:t>
            </a:r>
          </a:p>
          <a:p>
            <a:pPr lvl="1"/>
            <a:endParaRPr lang="en-US" altLang="ko-KR"/>
          </a:p>
          <a:p>
            <a:r>
              <a:rPr lang="ko-KR" altLang="en-US" err="1"/>
              <a:t>Limitation</a:t>
            </a:r>
            <a:r>
              <a:rPr lang="ko-KR" altLang="en-US"/>
              <a:t> and Future </a:t>
            </a:r>
            <a:r>
              <a:rPr lang="ko-KR" altLang="en-US" err="1"/>
              <a:t>Improvements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5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19E43-731D-2366-9214-0FCA74C86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1. Problem Definition</a:t>
            </a:r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5C7F1B-2E4F-F987-67A0-82C2B2216DE3}"/>
              </a:ext>
            </a:extLst>
          </p:cNvPr>
          <p:cNvSpPr/>
          <p:nvPr/>
        </p:nvSpPr>
        <p:spPr>
          <a:xfrm>
            <a:off x="838200" y="1851963"/>
            <a:ext cx="10515600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ko-KR"/>
              <a:t>중앙</a:t>
            </a:r>
            <a:r>
              <a:rPr lang="en-US" altLang="ko-KR"/>
              <a:t>(</a:t>
            </a:r>
            <a:r>
              <a:rPr lang="ko-KR" altLang="ko-KR"/>
              <a:t>본사</a:t>
            </a:r>
            <a:r>
              <a:rPr lang="en-US" altLang="ko-KR"/>
              <a:t>)</a:t>
            </a:r>
            <a:r>
              <a:rPr lang="ko-KR" altLang="ko-KR"/>
              <a:t>에서 매장관리 할 때 </a:t>
            </a:r>
            <a:r>
              <a:rPr lang="ko-KR" altLang="en-US"/>
              <a:t>재</a:t>
            </a:r>
            <a:r>
              <a:rPr lang="ko-KR" altLang="ko-KR"/>
              <a:t>고 문제 발생 시 대처가 어려움</a:t>
            </a:r>
            <a:endParaRPr lang="en-US" altLang="ko-KR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944D8C-2D19-B40F-06E5-EEDE58C997F5}"/>
              </a:ext>
            </a:extLst>
          </p:cNvPr>
          <p:cNvSpPr/>
          <p:nvPr/>
        </p:nvSpPr>
        <p:spPr>
          <a:xfrm>
            <a:off x="838200" y="3064813"/>
            <a:ext cx="10515600" cy="8128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ko-KR"/>
              <a:t>직영점 운영하는데 시간과 비용</a:t>
            </a:r>
            <a:r>
              <a:rPr lang="en-US" altLang="ko-KR"/>
              <a:t>(</a:t>
            </a:r>
            <a:r>
              <a:rPr lang="ko-KR" altLang="ko-KR"/>
              <a:t>인건비</a:t>
            </a:r>
            <a:r>
              <a:rPr lang="en-US" altLang="ko-KR"/>
              <a:t>)</a:t>
            </a:r>
            <a:r>
              <a:rPr lang="ko-KR" altLang="ko-KR"/>
              <a:t>이 많이 소요됨</a:t>
            </a:r>
            <a:endParaRPr lang="en-US" altLang="ko-KR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09DDEA1-F70E-2F1C-D258-B0C225E76579}"/>
              </a:ext>
            </a:extLst>
          </p:cNvPr>
          <p:cNvSpPr/>
          <p:nvPr/>
        </p:nvSpPr>
        <p:spPr>
          <a:xfrm>
            <a:off x="838200" y="4277663"/>
            <a:ext cx="10515600" cy="812800"/>
          </a:xfrm>
          <a:prstGeom prst="roundRect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ko-KR"/>
              <a:t>소비자에게 더 나은 서비스를 제공해 매출 향상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2774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14F1-93E6-41DA-B7A3-8C01FE3C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2. Solution Statement</a:t>
            </a:r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6EC2841-612D-6C48-32CA-D0C618606FCB}"/>
              </a:ext>
            </a:extLst>
          </p:cNvPr>
          <p:cNvGrpSpPr/>
          <p:nvPr/>
        </p:nvGrpSpPr>
        <p:grpSpPr>
          <a:xfrm>
            <a:off x="835075" y="5433709"/>
            <a:ext cx="10311042" cy="870737"/>
            <a:chOff x="0" y="4395653"/>
            <a:chExt cx="6263640" cy="1022580"/>
          </a:xfrm>
          <a:solidFill>
            <a:srgbClr val="00B0F0"/>
          </a:solidFill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92C1C38-8EF8-9908-3B9F-5A87756545F0}"/>
                </a:ext>
              </a:extLst>
            </p:cNvPr>
            <p:cNvSpPr/>
            <p:nvPr/>
          </p:nvSpPr>
          <p:spPr>
            <a:xfrm>
              <a:off x="0" y="4395653"/>
              <a:ext cx="6263640" cy="1022580"/>
            </a:xfrm>
            <a:prstGeom prst="roundRect">
              <a:avLst/>
            </a:prstGeom>
            <a:solidFill>
              <a:srgbClr val="4B91D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사각형: 둥근 모서리 12">
              <a:extLst>
                <a:ext uri="{FF2B5EF4-FFF2-40B4-BE49-F238E27FC236}">
                  <a16:creationId xmlns:a16="http://schemas.microsoft.com/office/drawing/2014/main" id="{4DD3B2F9-7F68-5332-6FDB-05EDCD16EB49}"/>
                </a:ext>
              </a:extLst>
            </p:cNvPr>
            <p:cNvSpPr txBox="1"/>
            <p:nvPr/>
          </p:nvSpPr>
          <p:spPr>
            <a:xfrm>
              <a:off x="49918" y="4445571"/>
              <a:ext cx="5228943" cy="9227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/>
                <a:t>여러 개의 매장을 모니터링하고 관리할 수 있는 중앙 시스템 구축</a:t>
              </a:r>
              <a:endParaRPr lang="en-US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3688E2F-89AA-9D05-72C2-FEBEA5D9A2E0}"/>
              </a:ext>
            </a:extLst>
          </p:cNvPr>
          <p:cNvGrpSpPr/>
          <p:nvPr/>
        </p:nvGrpSpPr>
        <p:grpSpPr>
          <a:xfrm>
            <a:off x="835075" y="4411129"/>
            <a:ext cx="10311042" cy="870737"/>
            <a:chOff x="0" y="3318353"/>
            <a:chExt cx="6263640" cy="1022580"/>
          </a:xfrm>
          <a:solidFill>
            <a:srgbClr val="74DBEF"/>
          </a:solidFill>
        </p:grpSpPr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44B1B227-6166-E8DE-E228-80C5A6BFD743}"/>
                </a:ext>
              </a:extLst>
            </p:cNvPr>
            <p:cNvSpPr/>
            <p:nvPr/>
          </p:nvSpPr>
          <p:spPr>
            <a:xfrm>
              <a:off x="0" y="3318353"/>
              <a:ext cx="6263640" cy="1022580"/>
            </a:xfrm>
            <a:prstGeom prst="roundRect">
              <a:avLst/>
            </a:prstGeom>
            <a:solidFill>
              <a:srgbClr val="375ECD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5068907"/>
                <a:satOff val="-13064"/>
                <a:lumOff val="-8824"/>
                <a:alphaOff val="0"/>
              </a:schemeClr>
            </a:fillRef>
            <a:effectRef idx="0">
              <a:schemeClr val="accent5">
                <a:hueOff val="-5068907"/>
                <a:satOff val="-13064"/>
                <a:lumOff val="-882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5" name="사각형: 둥근 모서리 10">
              <a:extLst>
                <a:ext uri="{FF2B5EF4-FFF2-40B4-BE49-F238E27FC236}">
                  <a16:creationId xmlns:a16="http://schemas.microsoft.com/office/drawing/2014/main" id="{AAD8D4EF-A0ED-766E-C002-280870E4EFE7}"/>
                </a:ext>
              </a:extLst>
            </p:cNvPr>
            <p:cNvSpPr txBox="1"/>
            <p:nvPr/>
          </p:nvSpPr>
          <p:spPr>
            <a:xfrm>
              <a:off x="49919" y="3368271"/>
              <a:ext cx="5338880" cy="9227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1900" kern="1200"/>
                <a:t>날짜</a:t>
              </a:r>
              <a:r>
                <a:rPr lang="en-US" sz="1900" kern="1200"/>
                <a:t>(</a:t>
              </a:r>
              <a:r>
                <a:rPr lang="ko-KR" sz="1900" kern="1200"/>
                <a:t>계절</a:t>
              </a:r>
              <a:r>
                <a:rPr lang="en-US" sz="1900" kern="1200"/>
                <a:t>), </a:t>
              </a:r>
              <a:r>
                <a:rPr lang="ko-KR" sz="1900" kern="1200"/>
                <a:t>날씨 정보를 웹으로부터 받아와 정보 제공</a:t>
              </a:r>
              <a:endParaRPr lang="en-US" sz="1900" kern="1200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3272B8F-5345-6041-E613-079AA2059B41}"/>
              </a:ext>
            </a:extLst>
          </p:cNvPr>
          <p:cNvGrpSpPr/>
          <p:nvPr/>
        </p:nvGrpSpPr>
        <p:grpSpPr>
          <a:xfrm>
            <a:off x="835075" y="3374451"/>
            <a:ext cx="10311042" cy="870737"/>
            <a:chOff x="0" y="2241054"/>
            <a:chExt cx="6263640" cy="1022580"/>
          </a:xfrm>
          <a:solidFill>
            <a:srgbClr val="0EA5C6"/>
          </a:solidFill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FCF7F57-B5A8-79C1-5645-BD6B7C75455B}"/>
                </a:ext>
              </a:extLst>
            </p:cNvPr>
            <p:cNvSpPr/>
            <p:nvPr/>
          </p:nvSpPr>
          <p:spPr>
            <a:xfrm>
              <a:off x="0" y="2241054"/>
              <a:ext cx="6263640" cy="102258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379271"/>
                <a:satOff val="-8710"/>
                <a:lumOff val="-5883"/>
                <a:alphaOff val="0"/>
              </a:schemeClr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4" name="사각형: 둥근 모서리 8">
              <a:extLst>
                <a:ext uri="{FF2B5EF4-FFF2-40B4-BE49-F238E27FC236}">
                  <a16:creationId xmlns:a16="http://schemas.microsoft.com/office/drawing/2014/main" id="{085AF8C5-A105-76A8-B54F-11E80C10DE44}"/>
                </a:ext>
              </a:extLst>
            </p:cNvPr>
            <p:cNvSpPr txBox="1"/>
            <p:nvPr/>
          </p:nvSpPr>
          <p:spPr>
            <a:xfrm>
              <a:off x="49918" y="2290972"/>
              <a:ext cx="5228943" cy="9227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/>
                <a:t>문</a:t>
              </a:r>
              <a:r>
                <a:rPr lang="en-US"/>
                <a:t>, </a:t>
              </a:r>
              <a:r>
                <a:rPr lang="ko-KR" altLang="en-US"/>
                <a:t>전등을 원격으로 조작할 수 있도록 함</a:t>
              </a:r>
              <a:endParaRPr lang="en-US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D50B3DC-6372-C2B8-D675-8540AA45B727}"/>
              </a:ext>
            </a:extLst>
          </p:cNvPr>
          <p:cNvGrpSpPr/>
          <p:nvPr/>
        </p:nvGrpSpPr>
        <p:grpSpPr>
          <a:xfrm>
            <a:off x="835075" y="1260763"/>
            <a:ext cx="10311041" cy="870736"/>
            <a:chOff x="0" y="76928"/>
            <a:chExt cx="6263640" cy="1022580"/>
          </a:xfrm>
        </p:grpSpPr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264D83C8-375A-2C9F-5445-45AF6EE5202E}"/>
                </a:ext>
              </a:extLst>
            </p:cNvPr>
            <p:cNvSpPr/>
            <p:nvPr/>
          </p:nvSpPr>
          <p:spPr>
            <a:xfrm>
              <a:off x="0" y="76928"/>
              <a:ext cx="6263640" cy="1022580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7" name="사각형: 둥근 모서리 4">
              <a:extLst>
                <a:ext uri="{FF2B5EF4-FFF2-40B4-BE49-F238E27FC236}">
                  <a16:creationId xmlns:a16="http://schemas.microsoft.com/office/drawing/2014/main" id="{F6704EAF-26FB-0F2B-105F-5E650115C45A}"/>
                </a:ext>
              </a:extLst>
            </p:cNvPr>
            <p:cNvSpPr txBox="1"/>
            <p:nvPr/>
          </p:nvSpPr>
          <p:spPr>
            <a:xfrm>
              <a:off x="0" y="127081"/>
              <a:ext cx="5330937" cy="922273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1900" kern="1200"/>
                <a:t>사용자들의 편의성을 위해 매장 내부의 환경을 자동으로 쾌적하게 유지</a:t>
              </a:r>
              <a:endParaRPr lang="en-US" sz="1900" kern="120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C35D9C6-2FC6-F861-5F33-EA58D2105A9B}"/>
              </a:ext>
            </a:extLst>
          </p:cNvPr>
          <p:cNvGrpSpPr/>
          <p:nvPr/>
        </p:nvGrpSpPr>
        <p:grpSpPr>
          <a:xfrm>
            <a:off x="835075" y="2347588"/>
            <a:ext cx="10311042" cy="870737"/>
            <a:chOff x="0" y="1163753"/>
            <a:chExt cx="6263640" cy="1022580"/>
          </a:xfrm>
          <a:solidFill>
            <a:srgbClr val="074684"/>
          </a:solidFill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36A4B533-D632-8805-8CE0-B19ED94A7CC5}"/>
                </a:ext>
              </a:extLst>
            </p:cNvPr>
            <p:cNvSpPr/>
            <p:nvPr/>
          </p:nvSpPr>
          <p:spPr>
            <a:xfrm>
              <a:off x="0" y="1163753"/>
              <a:ext cx="6263640" cy="102258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689636"/>
                <a:satOff val="-4355"/>
                <a:lumOff val="-2941"/>
                <a:alphaOff val="0"/>
              </a:schemeClr>
            </a:fillRef>
            <a:effectRef idx="0">
              <a:schemeClr val="accent5">
                <a:hueOff val="-1689636"/>
                <a:satOff val="-4355"/>
                <a:lumOff val="-294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0" name="사각형: 둥근 모서리 6">
              <a:extLst>
                <a:ext uri="{FF2B5EF4-FFF2-40B4-BE49-F238E27FC236}">
                  <a16:creationId xmlns:a16="http://schemas.microsoft.com/office/drawing/2014/main" id="{4348CFC6-2CD7-B292-5C00-EF5CC335C016}"/>
                </a:ext>
              </a:extLst>
            </p:cNvPr>
            <p:cNvSpPr txBox="1"/>
            <p:nvPr/>
          </p:nvSpPr>
          <p:spPr>
            <a:xfrm>
              <a:off x="49919" y="1213671"/>
              <a:ext cx="5119007" cy="9227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sz="1900" kern="1200"/>
                <a:t>침입 감지 모드로 침입자 감지</a:t>
              </a:r>
              <a:endParaRPr lang="en-US" sz="19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55482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14F1-93E6-41DA-B7A3-8C01FE3C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3. Store</a:t>
            </a:r>
            <a:r>
              <a:rPr lang="ko-KR" altLang="en-US"/>
              <a:t> </a:t>
            </a:r>
            <a:r>
              <a:rPr lang="ko-KR" altLang="en-US" err="1"/>
              <a:t>Architecture</a:t>
            </a:r>
            <a:endParaRPr lang="ko-KR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A3148E-83B9-107E-AFF1-8AC6BEE4F5F8}"/>
              </a:ext>
            </a:extLst>
          </p:cNvPr>
          <p:cNvSpPr/>
          <p:nvPr/>
        </p:nvSpPr>
        <p:spPr>
          <a:xfrm>
            <a:off x="2737337" y="2555073"/>
            <a:ext cx="1748691" cy="31554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ea typeface="맑은 고딕"/>
              </a:rPr>
              <a:t>ESP8266</a:t>
            </a:r>
          </a:p>
          <a:p>
            <a:pPr algn="ctr"/>
            <a:r>
              <a:rPr lang="ko-KR" altLang="en-US" sz="2000" err="1">
                <a:ea typeface="맑은 고딕"/>
              </a:rPr>
              <a:t>Main</a:t>
            </a:r>
            <a:r>
              <a:rPr lang="ko-KR" altLang="en-US" sz="2000">
                <a:ea typeface="맑은 고딕"/>
              </a:rPr>
              <a:t> </a:t>
            </a:r>
            <a:r>
              <a:rPr lang="ko-KR" altLang="en-US" sz="2000" err="1">
                <a:ea typeface="맑은 고딕"/>
              </a:rPr>
              <a:t>Board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7E547B0-2B60-D238-115C-C0A1F5F85718}"/>
              </a:ext>
            </a:extLst>
          </p:cNvPr>
          <p:cNvGrpSpPr/>
          <p:nvPr/>
        </p:nvGrpSpPr>
        <p:grpSpPr>
          <a:xfrm>
            <a:off x="781538" y="2557303"/>
            <a:ext cx="1600199" cy="1500375"/>
            <a:chOff x="5294923" y="1958029"/>
            <a:chExt cx="1600199" cy="1500375"/>
          </a:xfrm>
        </p:grpSpPr>
        <p:pic>
          <p:nvPicPr>
            <p:cNvPr id="1026" name="Picture 2" descr="TowerPro SG 90 Micro Servo Motor : Amazon.in: Industrial &amp; Scientific">
              <a:extLst>
                <a:ext uri="{FF2B5EF4-FFF2-40B4-BE49-F238E27FC236}">
                  <a16:creationId xmlns:a16="http://schemas.microsoft.com/office/drawing/2014/main" id="{294055AE-8578-B6D8-2595-398B2EEAA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3577" y="1958029"/>
              <a:ext cx="1066787" cy="8475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41CE2C-6AD6-90E3-7F12-007B56D3F151}"/>
                </a:ext>
              </a:extLst>
            </p:cNvPr>
            <p:cNvSpPr txBox="1"/>
            <p:nvPr/>
          </p:nvSpPr>
          <p:spPr>
            <a:xfrm>
              <a:off x="5294923" y="2812073"/>
              <a:ext cx="160019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ea typeface="맑은 고딕"/>
                </a:rPr>
                <a:t>Servo</a:t>
              </a:r>
              <a:r>
                <a:rPr lang="ko-KR" altLang="en-US">
                  <a:ea typeface="맑은 고딕"/>
                </a:rPr>
                <a:t> Motor</a:t>
              </a:r>
              <a:endParaRPr lang="en-US" altLang="ko-KR">
                <a:ea typeface="맑은 고딕"/>
              </a:endParaRPr>
            </a:p>
            <a:p>
              <a:pPr algn="ctr"/>
              <a:r>
                <a:rPr lang="en-US" altLang="ko-KR">
                  <a:ea typeface="맑은 고딕"/>
                </a:rPr>
                <a:t>[Door]</a:t>
              </a:r>
              <a:endParaRPr lang="ko-KR" altLang="en-US">
                <a:ea typeface="맑은 고딕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E8383DC-A27E-1FAD-606B-0B2761F081EF}"/>
              </a:ext>
            </a:extLst>
          </p:cNvPr>
          <p:cNvGrpSpPr/>
          <p:nvPr/>
        </p:nvGrpSpPr>
        <p:grpSpPr>
          <a:xfrm>
            <a:off x="781782" y="4333072"/>
            <a:ext cx="1600199" cy="1649144"/>
            <a:chOff x="615705" y="3479797"/>
            <a:chExt cx="1600199" cy="1649144"/>
          </a:xfrm>
        </p:grpSpPr>
        <p:pic>
          <p:nvPicPr>
            <p:cNvPr id="14" name="Picture 4" descr="PARALLAX 28015">
              <a:extLst>
                <a:ext uri="{FF2B5EF4-FFF2-40B4-BE49-F238E27FC236}">
                  <a16:creationId xmlns:a16="http://schemas.microsoft.com/office/drawing/2014/main" id="{4D337ED4-E412-2A2B-E997-8347F7F0BE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29" r="-617" b="21605"/>
            <a:stretch/>
          </p:blipFill>
          <p:spPr bwMode="auto">
            <a:xfrm>
              <a:off x="615705" y="3479797"/>
              <a:ext cx="1596633" cy="9928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F276F3-E0CE-6C3B-CAA8-A70101312DE4}"/>
                </a:ext>
              </a:extLst>
            </p:cNvPr>
            <p:cNvSpPr txBox="1"/>
            <p:nvPr/>
          </p:nvSpPr>
          <p:spPr>
            <a:xfrm>
              <a:off x="615705" y="4482610"/>
              <a:ext cx="160019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ea typeface="맑은 고딕"/>
                </a:rPr>
                <a:t>Ultra</a:t>
              </a:r>
              <a:r>
                <a:rPr lang="ko-KR" altLang="en-US">
                  <a:ea typeface="맑은 고딕"/>
                </a:rPr>
                <a:t> Sonic</a:t>
              </a:r>
              <a:endParaRPr lang="en-US" altLang="ko-KR">
                <a:ea typeface="맑은 고딕"/>
              </a:endParaRPr>
            </a:p>
            <a:p>
              <a:pPr algn="ctr"/>
              <a:r>
                <a:rPr lang="en-US" altLang="ko-KR">
                  <a:ea typeface="맑은 고딕"/>
                </a:rPr>
                <a:t>[Detector]</a:t>
              </a:r>
              <a:endParaRPr lang="ko-KR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0A78DC5-C320-E725-6DB9-9B093E8ADA4B}"/>
              </a:ext>
            </a:extLst>
          </p:cNvPr>
          <p:cNvSpPr/>
          <p:nvPr/>
        </p:nvSpPr>
        <p:spPr>
          <a:xfrm>
            <a:off x="7735520" y="3039873"/>
            <a:ext cx="1748691" cy="21883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>
                <a:ea typeface="맑은 고딕"/>
              </a:rPr>
              <a:t>ESP8266</a:t>
            </a:r>
          </a:p>
          <a:p>
            <a:pPr algn="ctr"/>
            <a:r>
              <a:rPr lang="ko-KR" altLang="en-US" sz="2000" err="1">
                <a:ea typeface="맑은 고딕"/>
              </a:rPr>
              <a:t>Sub</a:t>
            </a:r>
            <a:r>
              <a:rPr lang="ko-KR" altLang="en-US" sz="2000">
                <a:ea typeface="맑은 고딕"/>
              </a:rPr>
              <a:t> </a:t>
            </a:r>
            <a:r>
              <a:rPr lang="ko-KR" altLang="en-US" sz="2000" err="1">
                <a:ea typeface="맑은 고딕"/>
              </a:rPr>
              <a:t>Board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A3FCF5C-5923-E0E1-AA1C-551C696C95ED}"/>
              </a:ext>
            </a:extLst>
          </p:cNvPr>
          <p:cNvGrpSpPr/>
          <p:nvPr/>
        </p:nvGrpSpPr>
        <p:grpSpPr>
          <a:xfrm>
            <a:off x="4824534" y="2555073"/>
            <a:ext cx="1600199" cy="1645565"/>
            <a:chOff x="4902688" y="1724914"/>
            <a:chExt cx="1600199" cy="1645565"/>
          </a:xfrm>
        </p:grpSpPr>
        <p:pic>
          <p:nvPicPr>
            <p:cNvPr id="9" name="그림 9">
              <a:extLst>
                <a:ext uri="{FF2B5EF4-FFF2-40B4-BE49-F238E27FC236}">
                  <a16:creationId xmlns:a16="http://schemas.microsoft.com/office/drawing/2014/main" id="{D107D780-CD30-1592-EB3A-90C199FF3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197" b="18290"/>
            <a:stretch/>
          </p:blipFill>
          <p:spPr>
            <a:xfrm>
              <a:off x="4927111" y="1724914"/>
              <a:ext cx="1552844" cy="9879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D1F492-6892-38BB-6CEA-79D37760502D}"/>
                </a:ext>
              </a:extLst>
            </p:cNvPr>
            <p:cNvSpPr txBox="1"/>
            <p:nvPr/>
          </p:nvSpPr>
          <p:spPr>
            <a:xfrm>
              <a:off x="4902688" y="2724148"/>
              <a:ext cx="160019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>
                  <a:ea typeface="맑은 고딕"/>
                </a:rPr>
                <a:t>OLED</a:t>
              </a:r>
              <a:endParaRPr lang="en-US" altLang="ko-KR">
                <a:ea typeface="맑은 고딕"/>
              </a:endParaRPr>
            </a:p>
            <a:p>
              <a:pPr algn="ctr"/>
              <a:r>
                <a:rPr lang="en-US" altLang="ko-KR">
                  <a:ea typeface="맑은 고딕"/>
                </a:rPr>
                <a:t>[Billboard]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F328F38-AED0-6FC1-1361-14A10E31DF95}"/>
              </a:ext>
            </a:extLst>
          </p:cNvPr>
          <p:cNvGrpSpPr/>
          <p:nvPr/>
        </p:nvGrpSpPr>
        <p:grpSpPr>
          <a:xfrm>
            <a:off x="9846555" y="3696355"/>
            <a:ext cx="1600199" cy="1276168"/>
            <a:chOff x="10110325" y="4103311"/>
            <a:chExt cx="1600199" cy="12761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DBD659-D864-3969-30A1-0254F2CA7DB5}"/>
                </a:ext>
              </a:extLst>
            </p:cNvPr>
            <p:cNvSpPr txBox="1"/>
            <p:nvPr/>
          </p:nvSpPr>
          <p:spPr>
            <a:xfrm>
              <a:off x="10110325" y="5010147"/>
              <a:ext cx="16001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err="1">
                  <a:ea typeface="맑은 고딕"/>
                </a:rPr>
                <a:t>Buzzer</a:t>
              </a:r>
              <a:endParaRPr lang="ko-KR" err="1"/>
            </a:p>
          </p:txBody>
        </p:sp>
        <p:pic>
          <p:nvPicPr>
            <p:cNvPr id="8" name="그림 10">
              <a:extLst>
                <a:ext uri="{FF2B5EF4-FFF2-40B4-BE49-F238E27FC236}">
                  <a16:creationId xmlns:a16="http://schemas.microsoft.com/office/drawing/2014/main" id="{FD0E5644-21F9-334B-0063-B762B51F7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084" b="12605"/>
            <a:stretch/>
          </p:blipFill>
          <p:spPr>
            <a:xfrm>
              <a:off x="10129863" y="4103311"/>
              <a:ext cx="1561124" cy="9033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8AD2E8B-E5FD-C8F9-D68A-D8A18A3E704C}"/>
              </a:ext>
            </a:extLst>
          </p:cNvPr>
          <p:cNvCxnSpPr/>
          <p:nvPr/>
        </p:nvCxnSpPr>
        <p:spPr>
          <a:xfrm>
            <a:off x="2117614" y="3003238"/>
            <a:ext cx="617961" cy="3358"/>
          </a:xfrm>
          <a:prstGeom prst="straightConnector1">
            <a:avLst/>
          </a:prstGeom>
          <a:ln w="28575"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4C316F4-0A67-5C6D-ED57-A360B96B2E3E}"/>
              </a:ext>
            </a:extLst>
          </p:cNvPr>
          <p:cNvCxnSpPr>
            <a:cxnSpLocks/>
          </p:cNvCxnSpPr>
          <p:nvPr/>
        </p:nvCxnSpPr>
        <p:spPr>
          <a:xfrm>
            <a:off x="2383734" y="4830558"/>
            <a:ext cx="351981" cy="3358"/>
          </a:xfrm>
          <a:prstGeom prst="straightConnector1">
            <a:avLst/>
          </a:prstGeom>
          <a:ln w="28575"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997674F-D8F9-01FC-1A3C-EC289D15EDDD}"/>
              </a:ext>
            </a:extLst>
          </p:cNvPr>
          <p:cNvCxnSpPr>
            <a:cxnSpLocks/>
          </p:cNvCxnSpPr>
          <p:nvPr/>
        </p:nvCxnSpPr>
        <p:spPr>
          <a:xfrm flipV="1">
            <a:off x="4483840" y="3006596"/>
            <a:ext cx="352555" cy="3829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44C14B7-DA55-0D68-11EF-99F3F39BB9E5}"/>
              </a:ext>
            </a:extLst>
          </p:cNvPr>
          <p:cNvCxnSpPr>
            <a:cxnSpLocks/>
          </p:cNvCxnSpPr>
          <p:nvPr/>
        </p:nvCxnSpPr>
        <p:spPr>
          <a:xfrm flipV="1">
            <a:off x="4491029" y="4850492"/>
            <a:ext cx="654479" cy="235"/>
          </a:xfrm>
          <a:prstGeom prst="straightConnector1">
            <a:avLst/>
          </a:prstGeom>
          <a:ln w="28575"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B216045-6815-AD8A-1F66-F867601389DF}"/>
              </a:ext>
            </a:extLst>
          </p:cNvPr>
          <p:cNvCxnSpPr>
            <a:cxnSpLocks/>
          </p:cNvCxnSpPr>
          <p:nvPr/>
        </p:nvCxnSpPr>
        <p:spPr>
          <a:xfrm flipV="1">
            <a:off x="9487462" y="4157589"/>
            <a:ext cx="366932" cy="7423"/>
          </a:xfrm>
          <a:prstGeom prst="straightConnector1">
            <a:avLst/>
          </a:prstGeom>
          <a:ln w="28575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144EB51-E4E0-768F-9E2E-8732ABB3E66A}"/>
              </a:ext>
            </a:extLst>
          </p:cNvPr>
          <p:cNvGrpSpPr/>
          <p:nvPr/>
        </p:nvGrpSpPr>
        <p:grpSpPr>
          <a:xfrm>
            <a:off x="3612818" y="5230531"/>
            <a:ext cx="4998419" cy="1280744"/>
            <a:chOff x="3612818" y="4807098"/>
            <a:chExt cx="4998419" cy="1040594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C3D4282-B907-A276-59D7-FDD92EF0D7CF}"/>
                </a:ext>
              </a:extLst>
            </p:cNvPr>
            <p:cNvCxnSpPr>
              <a:cxnSpLocks/>
            </p:cNvCxnSpPr>
            <p:nvPr/>
          </p:nvCxnSpPr>
          <p:spPr>
            <a:xfrm>
              <a:off x="3628928" y="5208468"/>
              <a:ext cx="0" cy="639224"/>
            </a:xfrm>
            <a:prstGeom prst="straightConnector1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06F70E32-EC2D-5058-41EE-78FA523BE5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2818" y="5813734"/>
              <a:ext cx="4996782" cy="29941"/>
            </a:xfrm>
            <a:prstGeom prst="straightConnector1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63E4BC7-339B-DB41-1C19-97DCB1E1B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4047" y="4807098"/>
              <a:ext cx="7190" cy="1022748"/>
            </a:xfrm>
            <a:prstGeom prst="straightConnector1">
              <a:avLst/>
            </a:prstGeom>
            <a:ln w="28575">
              <a:headEnd type="arrow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0E15EE-93D9-D37D-31C2-0A0430C96152}"/>
              </a:ext>
            </a:extLst>
          </p:cNvPr>
          <p:cNvGrpSpPr/>
          <p:nvPr/>
        </p:nvGrpSpPr>
        <p:grpSpPr>
          <a:xfrm>
            <a:off x="2828828" y="1252138"/>
            <a:ext cx="1600199" cy="1164271"/>
            <a:chOff x="2811581" y="1281943"/>
            <a:chExt cx="1600199" cy="116427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9D84A9-E183-92A6-FE32-F04C260B2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57699" y="1281943"/>
              <a:ext cx="1107965" cy="7829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83838-4261-6F29-BA5B-63D9F8C2F94D}"/>
                </a:ext>
              </a:extLst>
            </p:cNvPr>
            <p:cNvSpPr txBox="1"/>
            <p:nvPr/>
          </p:nvSpPr>
          <p:spPr>
            <a:xfrm>
              <a:off x="2811581" y="2076882"/>
              <a:ext cx="16001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ea typeface="맑은 고딕"/>
                </a:rPr>
                <a:t>ESP8266</a:t>
              </a:r>
              <a:endParaRPr lang="ko-KR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7B841A3-3AA8-42A1-7247-1CA445D62B03}"/>
              </a:ext>
            </a:extLst>
          </p:cNvPr>
          <p:cNvCxnSpPr>
            <a:cxnSpLocks/>
          </p:cNvCxnSpPr>
          <p:nvPr/>
        </p:nvCxnSpPr>
        <p:spPr>
          <a:xfrm flipV="1">
            <a:off x="4221526" y="1473200"/>
            <a:ext cx="826194" cy="208536"/>
          </a:xfrm>
          <a:prstGeom prst="straightConnector1">
            <a:avLst/>
          </a:prstGeom>
          <a:ln w="28575">
            <a:solidFill>
              <a:srgbClr val="183153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4378E06-2F8F-F1A7-B62C-8F100B6EDEC4}"/>
              </a:ext>
            </a:extLst>
          </p:cNvPr>
          <p:cNvGrpSpPr/>
          <p:nvPr/>
        </p:nvGrpSpPr>
        <p:grpSpPr>
          <a:xfrm>
            <a:off x="4801600" y="1043917"/>
            <a:ext cx="1600199" cy="1182245"/>
            <a:chOff x="4646555" y="1347668"/>
            <a:chExt cx="1600199" cy="118224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172ACD8-F5A8-E019-3FDC-6F653C8D6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92673" y="1347668"/>
              <a:ext cx="1107965" cy="83691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50D92BA-D4FC-19D4-7C2C-2DFE94D8498E}"/>
                </a:ext>
              </a:extLst>
            </p:cNvPr>
            <p:cNvSpPr txBox="1"/>
            <p:nvPr/>
          </p:nvSpPr>
          <p:spPr>
            <a:xfrm>
              <a:off x="4646555" y="2160581"/>
              <a:ext cx="16001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>
                  <a:ea typeface="맑은 고딕"/>
                </a:rPr>
                <a:t>Cloud</a:t>
              </a:r>
              <a:endParaRPr lang="ko-KR"/>
            </a:p>
          </p:txBody>
        </p:sp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4AEBBD5-6639-BA17-9F93-55D7D4D091D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611683" y="2381250"/>
            <a:ext cx="0" cy="17382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F12B8D8-6073-698F-11B9-96F1C2D94DD7}"/>
              </a:ext>
            </a:extLst>
          </p:cNvPr>
          <p:cNvGrpSpPr/>
          <p:nvPr/>
        </p:nvGrpSpPr>
        <p:grpSpPr>
          <a:xfrm>
            <a:off x="4801601" y="4329937"/>
            <a:ext cx="1600199" cy="2054379"/>
            <a:chOff x="4801601" y="4553721"/>
            <a:chExt cx="1600199" cy="205437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FA50C93-78A7-EC5A-50A6-41DB739C82C7}"/>
                </a:ext>
              </a:extLst>
            </p:cNvPr>
            <p:cNvGrpSpPr/>
            <p:nvPr/>
          </p:nvGrpSpPr>
          <p:grpSpPr>
            <a:xfrm>
              <a:off x="4801601" y="4553721"/>
              <a:ext cx="1600199" cy="2054379"/>
              <a:chOff x="4772292" y="3548046"/>
              <a:chExt cx="1600199" cy="2054379"/>
            </a:xfrm>
          </p:grpSpPr>
          <p:pic>
            <p:nvPicPr>
              <p:cNvPr id="3" name="그림 3">
                <a:extLst>
                  <a:ext uri="{FF2B5EF4-FFF2-40B4-BE49-F238E27FC236}">
                    <a16:creationId xmlns:a16="http://schemas.microsoft.com/office/drawing/2014/main" id="{C5B88C25-C95F-0647-9186-A33D043DC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22496" y="3548046"/>
                <a:ext cx="941097" cy="9303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C31879-35D0-A23F-0935-6687A9590BB3}"/>
                  </a:ext>
                </a:extLst>
              </p:cNvPr>
              <p:cNvSpPr txBox="1"/>
              <p:nvPr/>
            </p:nvSpPr>
            <p:spPr>
              <a:xfrm>
                <a:off x="4772292" y="4679095"/>
                <a:ext cx="1600199" cy="92333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err="1">
                    <a:ea typeface="맑은 고딕"/>
                  </a:rPr>
                  <a:t>Switch</a:t>
                </a:r>
                <a:r>
                  <a:rPr lang="ko-KR" altLang="en-US">
                    <a:ea typeface="맑은 고딕"/>
                  </a:rPr>
                  <a:t> </a:t>
                </a:r>
                <a:r>
                  <a:rPr lang="en-US" altLang="ko-KR">
                    <a:ea typeface="맑은 고딕"/>
                  </a:rPr>
                  <a:t>*2</a:t>
                </a:r>
              </a:p>
              <a:p>
                <a:pPr algn="ctr"/>
                <a:r>
                  <a:rPr lang="en-US" altLang="ko-KR">
                    <a:ea typeface="맑은 고딕"/>
                  </a:rPr>
                  <a:t>[Door/Store Switch]</a:t>
                </a:r>
                <a:endParaRPr lang="ko-KR"/>
              </a:p>
            </p:txBody>
          </p:sp>
        </p:grpSp>
        <p:pic>
          <p:nvPicPr>
            <p:cNvPr id="50" name="그림 3">
              <a:extLst>
                <a:ext uri="{FF2B5EF4-FFF2-40B4-BE49-F238E27FC236}">
                  <a16:creationId xmlns:a16="http://schemas.microsoft.com/office/drawing/2014/main" id="{8E9579B7-18B0-52FB-A658-071FC05EB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4205" y="4706121"/>
              <a:ext cx="941097" cy="9303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092355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CC432717-9A1E-829C-B372-F7BF7BC19390}"/>
              </a:ext>
            </a:extLst>
          </p:cNvPr>
          <p:cNvSpPr txBox="1"/>
          <p:nvPr/>
        </p:nvSpPr>
        <p:spPr>
          <a:xfrm>
            <a:off x="688935" y="1638260"/>
            <a:ext cx="3457054" cy="2585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매장 </a:t>
            </a:r>
            <a:r>
              <a:rPr lang="en-US" altLang="ko-KR" b="1" dirty="0"/>
              <a:t>Cloud&gt;</a:t>
            </a:r>
          </a:p>
          <a:p>
            <a:pPr algn="ctr"/>
            <a:r>
              <a:rPr lang="ko-KR" altLang="en-US" sz="1600" dirty="0"/>
              <a:t>웹으로부터 날씨 정보를 </a:t>
            </a:r>
            <a:br>
              <a:rPr lang="en-US" altLang="ko-KR" sz="1600" dirty="0"/>
            </a:br>
            <a:r>
              <a:rPr lang="ko-KR" altLang="en-US" sz="1600" dirty="0"/>
              <a:t>받아와서 전광판 출력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현재 재고 정보를 중앙에 전송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현재 매장의 상태를 중앙에 전송</a:t>
            </a:r>
            <a:endParaRPr lang="en-US" altLang="ko-KR" sz="1600" dirty="0"/>
          </a:p>
          <a:p>
            <a:pPr algn="ctr"/>
            <a:r>
              <a:rPr lang="en-US" altLang="ko-KR" sz="1600" dirty="0"/>
              <a:t>[ </a:t>
            </a:r>
            <a:r>
              <a:rPr lang="ko-KR" altLang="en-US" sz="1600" dirty="0"/>
              <a:t>매장 </a:t>
            </a:r>
            <a:r>
              <a:rPr lang="en-US" altLang="ko-KR" sz="1600" dirty="0"/>
              <a:t>(Open/Close) ]</a:t>
            </a:r>
          </a:p>
          <a:p>
            <a:pPr algn="ctr"/>
            <a:r>
              <a:rPr lang="en-US" altLang="ko-KR" sz="1600" dirty="0"/>
              <a:t>[ </a:t>
            </a:r>
            <a:r>
              <a:rPr lang="ko-KR" altLang="en-US" sz="1600" dirty="0"/>
              <a:t>문 </a:t>
            </a:r>
            <a:r>
              <a:rPr lang="en-US" altLang="ko-KR" sz="1600" dirty="0"/>
              <a:t>(Open/Close) ]</a:t>
            </a:r>
          </a:p>
          <a:p>
            <a:pPr algn="ctr"/>
            <a:r>
              <a:rPr lang="en-US" altLang="ko-KR" sz="1600" dirty="0"/>
              <a:t>[ </a:t>
            </a:r>
            <a:r>
              <a:rPr lang="ko-KR" altLang="en-US" sz="1600" dirty="0"/>
              <a:t>침입 여부 </a:t>
            </a:r>
            <a:r>
              <a:rPr lang="en-US" altLang="ko-KR" sz="1600" dirty="0"/>
              <a:t>]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7114F1-93E6-41DA-B7A3-8C01FE3C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3. Server </a:t>
            </a:r>
            <a:r>
              <a:rPr lang="ko-KR" altLang="en-US" err="1"/>
              <a:t>Architecture</a:t>
            </a:r>
            <a:endParaRPr 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1523C-CE94-45C6-B797-90AEF58A78CF}"/>
              </a:ext>
            </a:extLst>
          </p:cNvPr>
          <p:cNvSpPr txBox="1"/>
          <p:nvPr/>
        </p:nvSpPr>
        <p:spPr>
          <a:xfrm>
            <a:off x="5170481" y="1795569"/>
            <a:ext cx="182096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ea typeface="맑은 고딕"/>
              </a:rPr>
              <a:t>Center(Server)</a:t>
            </a:r>
            <a:endParaRPr lang="ko-KR" altLang="en-US" sz="1600" b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FD59D78-3F5E-D2BB-5434-AFD5B925B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858" y="997917"/>
            <a:ext cx="1946752" cy="147049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8611C9E-D79B-10B0-2255-644B636251AC}"/>
              </a:ext>
            </a:extLst>
          </p:cNvPr>
          <p:cNvSpPr txBox="1"/>
          <p:nvPr/>
        </p:nvSpPr>
        <p:spPr>
          <a:xfrm>
            <a:off x="5170481" y="1795569"/>
            <a:ext cx="182096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ea typeface="맑은 고딕"/>
              </a:rPr>
              <a:t>Center(Server)</a:t>
            </a:r>
            <a:endParaRPr lang="ko-KR" altLang="en-US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5" name="정육면체 34">
            <a:extLst>
              <a:ext uri="{FF2B5EF4-FFF2-40B4-BE49-F238E27FC236}">
                <a16:creationId xmlns:a16="http://schemas.microsoft.com/office/drawing/2014/main" id="{64987F06-44A6-8CB3-8FA8-9DE871435DF8}"/>
              </a:ext>
            </a:extLst>
          </p:cNvPr>
          <p:cNvSpPr/>
          <p:nvPr/>
        </p:nvSpPr>
        <p:spPr>
          <a:xfrm>
            <a:off x="4996358" y="3591446"/>
            <a:ext cx="1995083" cy="434240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Edge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EAA9DD-1FCD-7EFA-8C9E-3CC854BE728F}"/>
              </a:ext>
            </a:extLst>
          </p:cNvPr>
          <p:cNvSpPr txBox="1"/>
          <p:nvPr/>
        </p:nvSpPr>
        <p:spPr>
          <a:xfrm>
            <a:off x="1839657" y="5999193"/>
            <a:ext cx="21919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/>
              <a:t>Shop A</a:t>
            </a:r>
            <a:endParaRPr lang="ko-KR" altLang="en-US" sz="2200" b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CF819F-D321-11A7-737F-1B24072E7669}"/>
              </a:ext>
            </a:extLst>
          </p:cNvPr>
          <p:cNvSpPr txBox="1"/>
          <p:nvPr/>
        </p:nvSpPr>
        <p:spPr>
          <a:xfrm>
            <a:off x="8095238" y="6010397"/>
            <a:ext cx="21919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/>
              <a:t>Shop B</a:t>
            </a:r>
            <a:endParaRPr lang="ko-KR" altLang="en-US" sz="2200" b="1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EE84BDA-A5D2-FDA0-3298-C7C38F14589E}"/>
              </a:ext>
            </a:extLst>
          </p:cNvPr>
          <p:cNvCxnSpPr>
            <a:cxnSpLocks/>
            <a:endCxn id="30" idx="2"/>
          </p:cNvCxnSpPr>
          <p:nvPr/>
        </p:nvCxnSpPr>
        <p:spPr>
          <a:xfrm flipH="1" flipV="1">
            <a:off x="6055234" y="2468413"/>
            <a:ext cx="36835" cy="993075"/>
          </a:xfrm>
          <a:prstGeom prst="straightConnector1">
            <a:avLst/>
          </a:prstGeom>
          <a:ln w="127000">
            <a:solidFill>
              <a:srgbClr val="183153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83E1210-B996-0AF2-1512-15834CAFCDD6}"/>
              </a:ext>
            </a:extLst>
          </p:cNvPr>
          <p:cNvCxnSpPr>
            <a:cxnSpLocks/>
          </p:cNvCxnSpPr>
          <p:nvPr/>
        </p:nvCxnSpPr>
        <p:spPr>
          <a:xfrm flipH="1" flipV="1">
            <a:off x="7056553" y="4025686"/>
            <a:ext cx="1917118" cy="1207326"/>
          </a:xfrm>
          <a:prstGeom prst="straightConnector1">
            <a:avLst/>
          </a:prstGeom>
          <a:ln w="127000">
            <a:solidFill>
              <a:srgbClr val="183153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95E3B52-437A-DCB1-2F35-118C8E19680E}"/>
              </a:ext>
            </a:extLst>
          </p:cNvPr>
          <p:cNvSpPr txBox="1"/>
          <p:nvPr/>
        </p:nvSpPr>
        <p:spPr>
          <a:xfrm>
            <a:off x="7453684" y="1139610"/>
            <a:ext cx="2619284" cy="8617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중앙 </a:t>
            </a:r>
            <a:r>
              <a:rPr lang="en-US" altLang="ko-KR" b="1" dirty="0"/>
              <a:t>Server&gt;</a:t>
            </a:r>
          </a:p>
          <a:p>
            <a:pPr algn="ctr"/>
            <a:r>
              <a:rPr lang="ko-KR" altLang="en-US" sz="1600" dirty="0"/>
              <a:t>여러 개 매장의 </a:t>
            </a:r>
            <a:br>
              <a:rPr lang="en-US" altLang="ko-KR" sz="1600" dirty="0"/>
            </a:br>
            <a:r>
              <a:rPr lang="ko-KR" altLang="en-US" sz="1600" dirty="0"/>
              <a:t>재고 현황 및 상태 파악</a:t>
            </a:r>
            <a:endParaRPr lang="en-US" altLang="ko-KR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B2C8D9-5614-9541-6384-37E06A53BA03}"/>
              </a:ext>
            </a:extLst>
          </p:cNvPr>
          <p:cNvSpPr txBox="1"/>
          <p:nvPr/>
        </p:nvSpPr>
        <p:spPr>
          <a:xfrm>
            <a:off x="4367471" y="5401673"/>
            <a:ext cx="3464912" cy="861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 dirty="0">
                <a:ea typeface="맑은 고딕"/>
              </a:rPr>
              <a:t>&lt;</a:t>
            </a:r>
            <a:r>
              <a:rPr lang="ko-KR" altLang="en-US" b="1" dirty="0">
                <a:ea typeface="맑은 고딕"/>
              </a:rPr>
              <a:t>매장 </a:t>
            </a:r>
            <a:r>
              <a:rPr lang="en-US" altLang="ko-KR" b="1" dirty="0">
                <a:ea typeface="맑은 고딕"/>
              </a:rPr>
              <a:t>Edge&gt;</a:t>
            </a:r>
          </a:p>
          <a:p>
            <a:pPr algn="ctr"/>
            <a:r>
              <a:rPr lang="ko-KR" altLang="en-US" sz="1600" dirty="0">
                <a:ea typeface="맑은 고딕"/>
              </a:rPr>
              <a:t>문 원격 및 버튼 제어</a:t>
            </a:r>
            <a:endParaRPr lang="en-US" altLang="ko-KR" sz="1600" dirty="0">
              <a:ea typeface="맑은 고딕"/>
            </a:endParaRPr>
          </a:p>
          <a:p>
            <a:pPr algn="ctr"/>
            <a:r>
              <a:rPr lang="ko-KR" altLang="en-US" sz="1600" dirty="0">
                <a:ea typeface="맑은 고딕"/>
              </a:rPr>
              <a:t>침입자 감지</a:t>
            </a:r>
            <a:endParaRPr lang="en-US" altLang="ko-KR" sz="1600" dirty="0">
              <a:ea typeface="맑은 고딕"/>
            </a:endParaRPr>
          </a:p>
        </p:txBody>
      </p:sp>
      <p:sp>
        <p:nvSpPr>
          <p:cNvPr id="25" name="정육면체 24">
            <a:extLst>
              <a:ext uri="{FF2B5EF4-FFF2-40B4-BE49-F238E27FC236}">
                <a16:creationId xmlns:a16="http://schemas.microsoft.com/office/drawing/2014/main" id="{357F8889-FD93-FA71-4A0A-5F9F2EA5DEE9}"/>
              </a:ext>
            </a:extLst>
          </p:cNvPr>
          <p:cNvSpPr/>
          <p:nvPr/>
        </p:nvSpPr>
        <p:spPr>
          <a:xfrm>
            <a:off x="1839657" y="5440116"/>
            <a:ext cx="1995083" cy="434240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Device B</a:t>
            </a:r>
            <a:endParaRPr lang="ko-KR" altLang="en-US" dirty="0"/>
          </a:p>
        </p:txBody>
      </p:sp>
      <p:sp>
        <p:nvSpPr>
          <p:cNvPr id="26" name="정육면체 25">
            <a:extLst>
              <a:ext uri="{FF2B5EF4-FFF2-40B4-BE49-F238E27FC236}">
                <a16:creationId xmlns:a16="http://schemas.microsoft.com/office/drawing/2014/main" id="{468B514C-BF0B-57DC-2F79-17A8A1433CB8}"/>
              </a:ext>
            </a:extLst>
          </p:cNvPr>
          <p:cNvSpPr/>
          <p:nvPr/>
        </p:nvSpPr>
        <p:spPr>
          <a:xfrm>
            <a:off x="8512039" y="5488958"/>
            <a:ext cx="1995083" cy="434240"/>
          </a:xfrm>
          <a:prstGeom prst="cub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Device A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DFE4A45-DCB1-21FF-97C5-49263C6ECB19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2891479" y="4025686"/>
            <a:ext cx="2039767" cy="1414430"/>
          </a:xfrm>
          <a:prstGeom prst="straightConnector1">
            <a:avLst/>
          </a:prstGeom>
          <a:ln w="127000">
            <a:solidFill>
              <a:srgbClr val="183153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396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0E6C9-4C68-F25E-B697-BBBB14625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3. </a:t>
            </a:r>
            <a:r>
              <a:rPr lang="en-US" altLang="ko-KR" dirty="0"/>
              <a:t>Reason of the Intelligence Placement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AAE19F-B7E1-953F-1065-0FB94C94E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Edge</a:t>
            </a:r>
          </a:p>
          <a:p>
            <a:pPr lvl="1"/>
            <a:r>
              <a:rPr lang="ko-KR" altLang="en-US"/>
              <a:t>디바이스들을 원격으로도 동작이 가능하게 함</a:t>
            </a:r>
            <a:endParaRPr lang="en-US" altLang="ko-KR"/>
          </a:p>
          <a:p>
            <a:pPr lvl="1"/>
            <a:r>
              <a:rPr lang="ko-KR" altLang="en-US"/>
              <a:t>동작의 정보를 클라우드로 전송하기 쉬움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Cloud</a:t>
            </a:r>
          </a:p>
          <a:p>
            <a:pPr lvl="1"/>
            <a:r>
              <a:rPr lang="ko-KR" altLang="en-US"/>
              <a:t>디바이스로부터 받은 정보를 관리</a:t>
            </a:r>
            <a:endParaRPr lang="en-US" altLang="ko-KR"/>
          </a:p>
          <a:p>
            <a:pPr lvl="1"/>
            <a:r>
              <a:rPr lang="ko-KR" altLang="en-US"/>
              <a:t>서버와 데이터 송수신을 위한 통로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Server</a:t>
            </a:r>
          </a:p>
          <a:p>
            <a:pPr lvl="1"/>
            <a:r>
              <a:rPr lang="ko-KR" altLang="en-US"/>
              <a:t>날씨와 재고</a:t>
            </a:r>
            <a:r>
              <a:rPr lang="en-US" altLang="ko-KR"/>
              <a:t> </a:t>
            </a:r>
            <a:r>
              <a:rPr lang="ko-KR" altLang="en-US"/>
              <a:t>상태</a:t>
            </a:r>
            <a:r>
              <a:rPr lang="en-US" altLang="ko-KR"/>
              <a:t>, </a:t>
            </a:r>
            <a:r>
              <a:rPr lang="ko-KR" altLang="en-US"/>
              <a:t>매장 상태 등 두 매장의 현황을 파악하여 비교 관리가 용이</a:t>
            </a:r>
          </a:p>
        </p:txBody>
      </p:sp>
    </p:spTree>
    <p:extLst>
      <p:ext uri="{BB962C8B-B14F-4D97-AF65-F5344CB8AC3E}">
        <p14:creationId xmlns:p14="http://schemas.microsoft.com/office/powerpoint/2010/main" val="3552045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59DF7-73AA-44D5-194B-00BA8C74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4. Result - </a:t>
            </a:r>
            <a:r>
              <a:rPr lang="en-US" altLang="ko-KR" err="1"/>
              <a:t>NodeRED</a:t>
            </a:r>
            <a:endParaRPr lang="ko-KR" altLang="en-US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CB596ECD-377D-4BC7-C302-EEF5B8C0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err="1"/>
              <a:t>NodeRED</a:t>
            </a:r>
            <a:r>
              <a:rPr lang="en-US" altLang="ko-KR"/>
              <a:t> &amp;</a:t>
            </a:r>
            <a:r>
              <a:rPr lang="ko-KR" altLang="en-US"/>
              <a:t> </a:t>
            </a:r>
            <a:r>
              <a:rPr lang="en-US" altLang="ko-KR"/>
              <a:t>UI</a:t>
            </a:r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3ABC775-9A8B-065E-5289-C807AB172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988831"/>
            <a:ext cx="4756145" cy="39803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A06ABB-A7DA-044B-80F9-6E0931BEE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064" y="1260763"/>
            <a:ext cx="5564266" cy="491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15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59DF7-73AA-44D5-194B-00BA8C74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4. Result – Server (1)</a:t>
            </a:r>
            <a:endParaRPr lang="ko-KR" altLang="en-US"/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E70AFE8B-4C7B-BC9F-7512-BA691EBCE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Server </a:t>
            </a:r>
            <a:r>
              <a:rPr lang="ko-KR" altLang="en-US"/>
              <a:t>화면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3B162C-CA5D-5E83-328C-21FC177FBA75}"/>
              </a:ext>
            </a:extLst>
          </p:cNvPr>
          <p:cNvGrpSpPr/>
          <p:nvPr/>
        </p:nvGrpSpPr>
        <p:grpSpPr>
          <a:xfrm>
            <a:off x="314325" y="1955277"/>
            <a:ext cx="5781675" cy="3958038"/>
            <a:chOff x="166687" y="2107677"/>
            <a:chExt cx="5781675" cy="395803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28A5034-D381-E064-ABFD-1B8F0E87A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04" r="7425" b="52500"/>
            <a:stretch/>
          </p:blipFill>
          <p:spPr>
            <a:xfrm>
              <a:off x="166687" y="2107677"/>
              <a:ext cx="5781675" cy="395324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DE8CEB-63C8-B9DA-1BBC-5876D8BE4B36}"/>
                </a:ext>
              </a:extLst>
            </p:cNvPr>
            <p:cNvSpPr/>
            <p:nvPr/>
          </p:nvSpPr>
          <p:spPr>
            <a:xfrm>
              <a:off x="228600" y="2107677"/>
              <a:ext cx="5627543" cy="39580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15B4808-B7A4-DF26-1278-6354E8F9A56D}"/>
              </a:ext>
            </a:extLst>
          </p:cNvPr>
          <p:cNvGrpSpPr/>
          <p:nvPr/>
        </p:nvGrpSpPr>
        <p:grpSpPr>
          <a:xfrm>
            <a:off x="6096000" y="1955277"/>
            <a:ext cx="5781675" cy="3958039"/>
            <a:chOff x="5948362" y="2107677"/>
            <a:chExt cx="5781675" cy="39580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689D044-CEB9-458E-BFD1-B4AD370CD22E}"/>
                </a:ext>
              </a:extLst>
            </p:cNvPr>
            <p:cNvGrpSpPr/>
            <p:nvPr/>
          </p:nvGrpSpPr>
          <p:grpSpPr>
            <a:xfrm>
              <a:off x="5948362" y="2107677"/>
              <a:ext cx="5781675" cy="3958039"/>
              <a:chOff x="8134351" y="2391840"/>
              <a:chExt cx="4638676" cy="317556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A90427D-5674-E91D-EC71-D6B0868216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004" t="6990" r="7425" b="19024"/>
              <a:stretch/>
            </p:blipFill>
            <p:spPr>
              <a:xfrm>
                <a:off x="8134351" y="3973569"/>
                <a:ext cx="4638676" cy="1593832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6E3D04B-0305-E85A-4EB2-E41C8C16FC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004" t="54583" r="7425" b="21548"/>
              <a:stretch/>
            </p:blipFill>
            <p:spPr>
              <a:xfrm>
                <a:off x="8134351" y="2391840"/>
                <a:ext cx="4638676" cy="1593832"/>
              </a:xfrm>
              <a:prstGeom prst="rect">
                <a:avLst/>
              </a:prstGeom>
            </p:spPr>
          </p:pic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1F364B-26F0-72C0-B8B8-3DF05D96F97A}"/>
                </a:ext>
              </a:extLst>
            </p:cNvPr>
            <p:cNvSpPr/>
            <p:nvPr/>
          </p:nvSpPr>
          <p:spPr>
            <a:xfrm>
              <a:off x="6025427" y="2107677"/>
              <a:ext cx="5627543" cy="39580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010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BEE5CB2B9DFE14CB8AEAC5F8802D507" ma:contentTypeVersion="5" ma:contentTypeDescription="새 문서를 만듭니다." ma:contentTypeScope="" ma:versionID="2184cbb550c73d1b9631d3c0cf2da0ee">
  <xsd:schema xmlns:xsd="http://www.w3.org/2001/XMLSchema" xmlns:xs="http://www.w3.org/2001/XMLSchema" xmlns:p="http://schemas.microsoft.com/office/2006/metadata/properties" xmlns:ns3="0bb21b6b-3fa6-4b5f-844b-c2abf1b335e7" xmlns:ns4="989d9776-9a15-49a6-87ec-ea6838c906aa" targetNamespace="http://schemas.microsoft.com/office/2006/metadata/properties" ma:root="true" ma:fieldsID="70ff3ca4aac3cb01d11d1eb3491e1731" ns3:_="" ns4:_="">
    <xsd:import namespace="0bb21b6b-3fa6-4b5f-844b-c2abf1b335e7"/>
    <xsd:import namespace="989d9776-9a15-49a6-87ec-ea6838c906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b21b6b-3fa6-4b5f-844b-c2abf1b335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9d9776-9a15-49a6-87ec-ea6838c906a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58353A-1E35-4D6D-8AF2-3A5F24BCBA6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DBBF1E-C232-43A7-AFC0-529EA08BD8E6}">
  <ds:schemaRefs>
    <ds:schemaRef ds:uri="0bb21b6b-3fa6-4b5f-844b-c2abf1b335e7"/>
    <ds:schemaRef ds:uri="989d9776-9a15-49a6-87ec-ea6838c906a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090D2B0-94FB-4EED-BBB4-D2E54C6338B5}">
  <ds:schemaRefs>
    <ds:schemaRef ds:uri="0bb21b6b-3fa6-4b5f-844b-c2abf1b335e7"/>
    <ds:schemaRef ds:uri="989d9776-9a15-49a6-87ec-ea6838c906a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2014</TotalTime>
  <Words>376</Words>
  <Application>Microsoft Office PowerPoint</Application>
  <PresentationFormat>와이드스크린</PresentationFormat>
  <Paragraphs>103</Paragraphs>
  <Slides>13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Wingdings</vt:lpstr>
      <vt:lpstr>Office 테마</vt:lpstr>
      <vt:lpstr>IoT Term Project [매장 관리 시스템]</vt:lpstr>
      <vt:lpstr>Contents</vt:lpstr>
      <vt:lpstr>1. Problem Definition</vt:lpstr>
      <vt:lpstr>2. Solution Statement</vt:lpstr>
      <vt:lpstr>3. Store Architecture</vt:lpstr>
      <vt:lpstr>3. Server Architecture</vt:lpstr>
      <vt:lpstr>3. Reason of the Intelligence Placement</vt:lpstr>
      <vt:lpstr>4. Result - NodeRED</vt:lpstr>
      <vt:lpstr>4. Result – Server (1)</vt:lpstr>
      <vt:lpstr>4. Result – Server (2)</vt:lpstr>
      <vt:lpstr>4. Result – Video</vt:lpstr>
      <vt:lpstr>5. Limitation and Future Improvements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다윗</dc:creator>
  <cp:lastModifiedBy>김종민(2019146008)</cp:lastModifiedBy>
  <cp:revision>28</cp:revision>
  <dcterms:created xsi:type="dcterms:W3CDTF">2022-03-27T15:29:22Z</dcterms:created>
  <dcterms:modified xsi:type="dcterms:W3CDTF">2022-06-21T09:15:20Z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0x010100FBEE5CB2B9DFE14CB8AEAC5F8802D507</vt:lpwstr>
  </property>
</Properties>
</file>